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45196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95E"/>
    <a:srgbClr val="F3D991"/>
    <a:srgbClr val="8FD18F"/>
    <a:srgbClr val="EF8E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4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3B4942-7A24-99A0-9962-BFEF6039E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C5774F0-9A4B-F559-024F-13CDE4C22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5D649D-454E-00A2-A390-A42F5FEFA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CF7478-C618-86EC-A763-83BDE9DF8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5C434D-03A9-8F2D-07B3-097913E81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657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30ECFB-27D2-D7E0-D512-F2C2BE925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8BCFFD-3940-31E3-634B-A1FFD00B4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41C03B-D82F-68E3-DB71-8EE01B5C5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DA3ACA-6B71-1573-8FF6-5B0B12C3A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F722CF-3C82-2765-6A30-15D7A665D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2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4550EC1-20AD-88D2-EA71-AB8692448E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0C6856A-4668-BD18-BB89-0FCEB8A50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A7AD33-70AC-E4AB-4DF7-24DD0E9B1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A5186C-506E-4F6B-8BD3-8360F52E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CE66F-E561-1CBA-9E87-31EDD0452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15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3633FA-D673-53C6-2965-665F66430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62F55D-EE15-1B1D-A7A2-1487ECD0D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A38620-4C8A-8334-C496-DE95CCE3A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94019B-5935-3353-E7CD-2FCFBEFA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EB4410-2DAC-3A67-1E85-EA61A0910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380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5CCA5-DC4D-FC5C-3FAB-2AA616DD6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B48564-E106-C98D-C5CB-0B995FACF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8355C7-04A7-3FDD-9D2E-EA60EADE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E06A47-4EB6-75A1-6026-7DAE277A4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BE47F1-BB55-C150-9906-4D39508DE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44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AD2740-C409-3EB0-2A99-D04DD1684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A0E7D5-E03D-DFAD-9A70-A1720C6B4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F20E897-EC76-0393-2958-69AF2895D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201A55-DC88-60DF-D012-203C9FDBB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8D9A48-E0FC-81E1-7B01-9F2D5A3A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47F72E3-2859-F79B-D797-3BCB1D64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14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58E4AD-4CA6-CCE1-755A-2191CCE8C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594E30-82C6-7DED-F440-4AD3C5CB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02009D-E0F1-71EE-27BD-CF4C1F4FB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241A49-3243-92E3-EA27-FB567AE8F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7D6A587-C75E-FADA-1494-3CD626058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404B2E-E110-90EF-C7FD-9CECF0FE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B6D14E8-9D67-D0B9-0F46-331461889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834AD57-35E7-149E-F6BA-6F2DFF5A9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55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635492-2E89-13E6-1B86-132B47297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7F4CE4C-5A9B-B7CC-9779-45E7C755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4D8073-EBD4-47F7-028E-7FAF7CD98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F9CC98-45D2-675A-83F8-347DD934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64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FB9E025-130C-A54E-25E4-8E8D1E2BC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01F898D-C3B3-BF9C-58D9-9D2FB3737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9C45A8-CEF2-2E8B-AADE-61B828C9F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07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0EAEB1-5BC2-7693-3653-02E543560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C45FFC-61EB-D7A6-31A6-9063D6A78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E3285B-BAB5-0E18-BA8E-293F060C1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A27D2C-69C2-5C65-B7C7-79C200E31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CF653A-CFAA-E7AC-3BB4-755DFA75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4A2DE3-5896-CC9C-93D2-6FD284B8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07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954503-6BA1-A4C0-3C0E-4F88587F6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5B690A4-DF9F-83E2-FCDF-06BAA9868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BAA000-C0DE-E952-FA8C-1BED1C3E7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A62B52F-AEB7-42FF-FB39-2EFDCAD9E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5518E2-C334-0637-C6BC-C0A5DA5AF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1A124E-4B0A-8C17-34B2-56C3AA14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541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46D79FC-A9DB-19F5-FE4D-AA1EA6B3F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2E2990-8BA2-B05C-1F35-B4DBBB4DD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C33DFE-F85C-A399-C62C-38CE942A9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5A56B1-F893-4470-9AC6-5099A2C24CB1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6A654E-0265-A931-8163-E33878963C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D387F0-50F4-2667-C56E-574AE4C83F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A814E7-4AE4-4ED6-BB75-EE80659474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14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 descr="図形&#10;&#10;AI 生成コンテンツは誤りを含む可能性があります。">
            <a:extLst>
              <a:ext uri="{FF2B5EF4-FFF2-40B4-BE49-F238E27FC236}">
                <a16:creationId xmlns:a16="http://schemas.microsoft.com/office/drawing/2014/main" id="{B67C0F79-1B75-5064-2C2F-A3990167E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95818"/>
            <a:ext cx="4278875" cy="2552781"/>
          </a:xfrm>
          <a:prstGeom prst="rect">
            <a:avLst/>
          </a:prstGeom>
        </p:spPr>
      </p:pic>
      <p:sp>
        <p:nvSpPr>
          <p:cNvPr id="31" name="爆発: 8 pt 30">
            <a:extLst>
              <a:ext uri="{FF2B5EF4-FFF2-40B4-BE49-F238E27FC236}">
                <a16:creationId xmlns:a16="http://schemas.microsoft.com/office/drawing/2014/main" id="{DD11585E-ED9F-80CA-1D4A-E5C6F223DB7C}"/>
              </a:ext>
            </a:extLst>
          </p:cNvPr>
          <p:cNvSpPr/>
          <p:nvPr/>
        </p:nvSpPr>
        <p:spPr>
          <a:xfrm>
            <a:off x="4843173" y="776318"/>
            <a:ext cx="4662079" cy="2314627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499342A-1EA2-937C-C586-0A744BDA3B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0517" y="1495475"/>
            <a:ext cx="7996836" cy="1056957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kumimoji="1" lang="ja-JP" altLang="en-US" sz="53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F0502020204030204" pitchFamily="2" charset="0"/>
              </a:rPr>
              <a:t>今月</a:t>
            </a:r>
            <a:r>
              <a:rPr kumimoji="1" lang="ja-JP" altLang="en-US" sz="53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</a:t>
            </a:r>
            <a:r>
              <a:rPr kumimoji="1" lang="ja-JP" altLang="en-US" sz="10700" b="1" dirty="0">
                <a:ln w="41275">
                  <a:solidFill>
                    <a:schemeClr val="tx1"/>
                  </a:solidFill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「食中毒」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FEEC21A-2CAA-6F6E-8E44-7D621A1DE69A}"/>
              </a:ext>
            </a:extLst>
          </p:cNvPr>
          <p:cNvSpPr txBox="1"/>
          <p:nvPr/>
        </p:nvSpPr>
        <p:spPr>
          <a:xfrm>
            <a:off x="778666" y="1140674"/>
            <a:ext cx="1665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第</a:t>
            </a:r>
            <a:r>
              <a:rPr lang="en-US" altLang="ja-JP" sz="3600" b="1" dirty="0">
                <a:solidFill>
                  <a:prstClr val="black">
                    <a:lumMod val="65000"/>
                    <a:lumOff val="35000"/>
                  </a:prstClr>
                </a:solidFill>
                <a:latin typeface="游ゴシック" panose="020F0502020204030204"/>
                <a:ea typeface="游ゴシック" panose="020B0400000000000000" pitchFamily="50" charset="-128"/>
              </a:rPr>
              <a:t>60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回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604EAE-197C-8C22-7BC3-2C78C4794AEC}"/>
              </a:ext>
            </a:extLst>
          </p:cNvPr>
          <p:cNvSpPr txBox="1"/>
          <p:nvPr/>
        </p:nvSpPr>
        <p:spPr>
          <a:xfrm>
            <a:off x="-91247" y="1722816"/>
            <a:ext cx="3303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 w="0"/>
                <a:solidFill>
                  <a:srgbClr val="FF5050"/>
                </a:solidFill>
                <a:effectLst/>
                <a:uLnTx/>
                <a:uFillTx/>
                <a:latin typeface="Arial Black" panose="020B0A04020102020204" pitchFamily="34" charset="0"/>
                <a:ea typeface="游ゴシック" panose="020B0400000000000000" pitchFamily="50" charset="-128"/>
                <a:cs typeface="+mn-cs"/>
              </a:rPr>
              <a:t>無料</a:t>
            </a:r>
            <a:r>
              <a:rPr kumimoji="1" lang="ja-JP" altLang="en-US" sz="2400" b="1" i="0" u="none" strike="noStrike" kern="1200" cap="none" spc="0" normalizeH="0" baseline="0" noProof="0" dirty="0">
                <a:ln w="0"/>
                <a:solidFill>
                  <a:srgbClr val="FF5050"/>
                </a:solidFill>
                <a:effectLst/>
                <a:uLnTx/>
                <a:uFillTx/>
                <a:latin typeface="Arial Black" panose="020B0A04020102020204" pitchFamily="34" charset="0"/>
                <a:ea typeface="游ゴシック" panose="020B0400000000000000" pitchFamily="50" charset="-128"/>
                <a:cs typeface="+mn-cs"/>
              </a:rPr>
              <a:t>健康相談会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C0F80C34-FB66-C120-77FB-DEF539F6AB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309" y="258805"/>
            <a:ext cx="9409315" cy="517513"/>
          </a:xfrm>
          <a:prstGeom prst="rect">
            <a:avLst/>
          </a:prstGeom>
        </p:spPr>
      </p:pic>
      <p:pic>
        <p:nvPicPr>
          <p:cNvPr id="12" name="図 11" descr="部屋, カップ, プレー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D330983-7178-D88B-6904-0D30AF1AA3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619" y="105099"/>
            <a:ext cx="2940093" cy="1003307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5C0F9D42-650C-4B5F-7CDA-6F8F255061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709" y="2372712"/>
            <a:ext cx="2727765" cy="624815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9D54446-6FE4-4A9A-4EC0-1315CE0AB1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5388"/>
            <a:ext cx="8596641" cy="517513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B2425AE-DAB0-6D16-6E14-53B9603436B8}"/>
              </a:ext>
            </a:extLst>
          </p:cNvPr>
          <p:cNvSpPr txBox="1"/>
          <p:nvPr/>
        </p:nvSpPr>
        <p:spPr>
          <a:xfrm>
            <a:off x="325370" y="5209494"/>
            <a:ext cx="36137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高齢者いきいき活動</a:t>
            </a:r>
            <a:endParaRPr kumimoji="1" lang="en-US" altLang="ja-JP" sz="24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ポイント対象</a:t>
            </a:r>
          </a:p>
        </p:txBody>
      </p:sp>
      <p:pic>
        <p:nvPicPr>
          <p:cNvPr id="19" name="図 18" descr="時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3A9E2146-0659-238C-6F00-4A8C5D932E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5252" y="930024"/>
            <a:ext cx="1433659" cy="1268788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185451B3-789E-D640-4680-274E4A60FF0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5995" y="1660079"/>
            <a:ext cx="1905000" cy="1905000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D187DDC-B78F-744B-179B-CBDD4D536D93}"/>
              </a:ext>
            </a:extLst>
          </p:cNvPr>
          <p:cNvSpPr txBox="1"/>
          <p:nvPr/>
        </p:nvSpPr>
        <p:spPr>
          <a:xfrm>
            <a:off x="7720272" y="5508074"/>
            <a:ext cx="46620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《</a:t>
            </a:r>
            <a:r>
              <a:rPr kumimoji="1" lang="ja-JP" altLang="en-US" sz="32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ご予約はお電話から</a:t>
            </a:r>
            <a:r>
              <a:rPr kumimoji="1" lang="en-US" altLang="ja-JP" sz="32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》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B7E14D1-716A-82B1-0BF2-624CA31EC8BD}"/>
              </a:ext>
            </a:extLst>
          </p:cNvPr>
          <p:cNvSpPr txBox="1"/>
          <p:nvPr/>
        </p:nvSpPr>
        <p:spPr>
          <a:xfrm>
            <a:off x="8646573" y="6004802"/>
            <a:ext cx="3501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1" i="0" u="none" strike="noStrike" kern="1200" cap="none" spc="0" normalizeH="0" baseline="0" noProof="0" dirty="0">
                <a:ln w="0"/>
                <a:solidFill>
                  <a:srgbClr val="CC66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Narrow" panose="020B0606020202030204" pitchFamily="34" charset="0"/>
                <a:ea typeface="游ゴシック" panose="020B0400000000000000" pitchFamily="50" charset="-128"/>
                <a:cs typeface="+mn-cs"/>
              </a:rPr>
              <a:t>082-841-6330</a:t>
            </a:r>
            <a:endParaRPr kumimoji="1" lang="ja-JP" altLang="en-US" sz="4800" b="1" i="0" u="none" strike="noStrike" kern="1200" cap="none" spc="0" normalizeH="0" baseline="0" noProof="0" dirty="0">
              <a:ln w="0"/>
              <a:solidFill>
                <a:srgbClr val="CC66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 Narrow" panose="020B0606020202030204" pitchFamily="34" charset="0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1B16DD0-AF91-9AF1-323A-0FE2977FFE5C}"/>
              </a:ext>
            </a:extLst>
          </p:cNvPr>
          <p:cNvSpPr txBox="1"/>
          <p:nvPr/>
        </p:nvSpPr>
        <p:spPr>
          <a:xfrm>
            <a:off x="1167583" y="3257647"/>
            <a:ext cx="2994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11/11(</a:t>
            </a:r>
            <a:r>
              <a:rPr lang="ja-JP" altLang="en-US" sz="2400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火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)</a:t>
            </a:r>
            <a:r>
              <a:rPr lang="ja-JP" altLang="en-US" sz="2400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、</a:t>
            </a:r>
            <a:r>
              <a:rPr lang="en-US" altLang="ja-JP" sz="2400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25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火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)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B177EA8-856A-4948-1D75-7FCAA7E96E10}"/>
              </a:ext>
            </a:extLst>
          </p:cNvPr>
          <p:cNvSpPr txBox="1"/>
          <p:nvPr/>
        </p:nvSpPr>
        <p:spPr>
          <a:xfrm>
            <a:off x="486557" y="3814019"/>
            <a:ext cx="3853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14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：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lang="en-US" altLang="ja-JP" sz="3200" b="1" dirty="0">
                <a:solidFill>
                  <a:prstClr val="black">
                    <a:lumMod val="65000"/>
                    <a:lumOff val="35000"/>
                  </a:prstClr>
                </a:solidFill>
                <a:latin typeface="游ゴシック" panose="020F0502020204030204"/>
                <a:ea typeface="游ゴシック" panose="020B0400000000000000" pitchFamily="50" charset="-128"/>
              </a:rPr>
              <a:t>0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～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15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：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00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11A4661-A0E4-D5CC-716B-B982FD14197F}"/>
              </a:ext>
            </a:extLst>
          </p:cNvPr>
          <p:cNvSpPr txBox="1"/>
          <p:nvPr/>
        </p:nvSpPr>
        <p:spPr>
          <a:xfrm>
            <a:off x="1260251" y="4344516"/>
            <a:ext cx="2809616" cy="427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のぞみ薬局高陽店　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474DBEB-6329-A7DD-C6C5-E90E3C4C0477}"/>
              </a:ext>
            </a:extLst>
          </p:cNvPr>
          <p:cNvSpPr txBox="1"/>
          <p:nvPr/>
        </p:nvSpPr>
        <p:spPr>
          <a:xfrm>
            <a:off x="253879" y="3199003"/>
            <a:ext cx="946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505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日時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028267F-DFDF-CF7A-A170-6A3BD2B45792}"/>
              </a:ext>
            </a:extLst>
          </p:cNvPr>
          <p:cNvSpPr txBox="1"/>
          <p:nvPr/>
        </p:nvSpPr>
        <p:spPr>
          <a:xfrm>
            <a:off x="270176" y="4333331"/>
            <a:ext cx="11490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505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場所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EFDCE41-EE95-5CD1-1E2D-1A7C16B099CA}"/>
              </a:ext>
            </a:extLst>
          </p:cNvPr>
          <p:cNvSpPr/>
          <p:nvPr/>
        </p:nvSpPr>
        <p:spPr>
          <a:xfrm>
            <a:off x="4337517" y="3150043"/>
            <a:ext cx="6467494" cy="1780494"/>
          </a:xfrm>
          <a:prstGeom prst="roundRect">
            <a:avLst/>
          </a:prstGeom>
          <a:solidFill>
            <a:srgbClr val="FEB95E"/>
          </a:solidFill>
          <a:ln cap="rnd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343BAA8-9667-77CC-6D0A-197AFBDF2916}"/>
              </a:ext>
            </a:extLst>
          </p:cNvPr>
          <p:cNvSpPr txBox="1"/>
          <p:nvPr/>
        </p:nvSpPr>
        <p:spPr>
          <a:xfrm>
            <a:off x="4666469" y="3341922"/>
            <a:ext cx="61076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皆さんは、食中毒の危険性についてご存じですか？</a:t>
            </a:r>
            <a:endParaRPr kumimoji="1" lang="en-US" altLang="ja-JP" sz="2000" b="1" dirty="0"/>
          </a:p>
          <a:p>
            <a:r>
              <a:rPr lang="ja-JP" altLang="en-US" sz="2000" b="1" dirty="0"/>
              <a:t>今回は</a:t>
            </a:r>
            <a:r>
              <a:rPr kumimoji="1" lang="ja-JP" altLang="en-US" sz="2000" b="1" dirty="0"/>
              <a:t>いろいろな食中毒の特徴や予防方法についてお話します！</a:t>
            </a:r>
            <a:endParaRPr kumimoji="1" lang="en-US" altLang="ja-JP" sz="2000" b="1" dirty="0"/>
          </a:p>
          <a:p>
            <a:r>
              <a:rPr lang="ja-JP" altLang="en-US" sz="2000" b="1" dirty="0"/>
              <a:t>興味のある方、ぜひ気軽にお越しください！</a:t>
            </a:r>
            <a:endParaRPr kumimoji="1" lang="ja-JP" altLang="en-US" b="1" dirty="0"/>
          </a:p>
        </p:txBody>
      </p:sp>
      <p:pic>
        <p:nvPicPr>
          <p:cNvPr id="9" name="図 8" descr="時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3F0893C-8B8C-AEBA-9790-27F70BDE71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63705">
            <a:off x="10128656" y="4130416"/>
            <a:ext cx="907702" cy="803315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4E6F3CE-5CA5-32E7-0F50-942BF8C18143}"/>
              </a:ext>
            </a:extLst>
          </p:cNvPr>
          <p:cNvSpPr txBox="1"/>
          <p:nvPr/>
        </p:nvSpPr>
        <p:spPr>
          <a:xfrm>
            <a:off x="4147323" y="5483638"/>
            <a:ext cx="2251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管理栄養士：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A8AB50A-0DD4-8924-67DF-23F5338CA029}"/>
              </a:ext>
            </a:extLst>
          </p:cNvPr>
          <p:cNvSpPr txBox="1"/>
          <p:nvPr/>
        </p:nvSpPr>
        <p:spPr>
          <a:xfrm>
            <a:off x="5936959" y="5310163"/>
            <a:ext cx="20946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dirty="0"/>
              <a:t>宮島　未来</a:t>
            </a:r>
            <a:endParaRPr kumimoji="1" lang="en-US" altLang="ja-JP" sz="2200" b="1" dirty="0"/>
          </a:p>
          <a:p>
            <a:r>
              <a:rPr lang="ja-JP" altLang="en-US" sz="2200" b="1" dirty="0"/>
              <a:t>原　　萌々花</a:t>
            </a:r>
            <a:endParaRPr kumimoji="1" lang="ja-JP" alt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365320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88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HGP創英角ﾎﾟｯﾌﾟ体</vt:lpstr>
      <vt:lpstr>游ゴシック</vt:lpstr>
      <vt:lpstr>游ゴシック Light</vt:lpstr>
      <vt:lpstr>Arial</vt:lpstr>
      <vt:lpstr>Arial Black</vt:lpstr>
      <vt:lpstr>Arial Narrow</vt:lpstr>
      <vt:lpstr>Office テーマ</vt:lpstr>
      <vt:lpstr>今月は「食中毒」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高陽店</dc:creator>
  <cp:lastModifiedBy>高陽店</cp:lastModifiedBy>
  <cp:revision>4</cp:revision>
  <cp:lastPrinted>2025-10-22T01:14:53Z</cp:lastPrinted>
  <dcterms:created xsi:type="dcterms:W3CDTF">2025-10-06T00:59:51Z</dcterms:created>
  <dcterms:modified xsi:type="dcterms:W3CDTF">2025-10-24T01:07:49Z</dcterms:modified>
</cp:coreProperties>
</file>